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Slides/notesSlide3.xml" ContentType="application/vnd.openxmlformats-officedocument.presentationml.notesSlide+xml"/>
  <Override PartName="/ppt/notesSlides/_rels/notesSlide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media/image9.png" ContentType="image/png"/>
  <Override PartName="/ppt/media/image7.jpeg" ContentType="image/jpeg"/>
  <Override PartName="/ppt/media/image1.png" ContentType="image/png"/>
  <Override PartName="/ppt/media/image2.png" ContentType="image/png"/>
  <Override PartName="/ppt/media/image21.png" ContentType="image/png"/>
  <Override PartName="/ppt/media/image6.jpeg" ContentType="image/jpeg"/>
  <Override PartName="/ppt/media/image4.png" ContentType="image/png"/>
  <Override PartName="/ppt/media/image3.wmf" ContentType="image/x-wmf"/>
  <Override PartName="/ppt/media/image5.png" ContentType="image/png"/>
  <Override PartName="/ppt/media/image8.png" ContentType="image/png"/>
  <Override PartName="/ppt/media/image10.jpeg" ContentType="image/jpeg"/>
  <Override PartName="/ppt/media/image11.jpeg" ContentType="image/jpeg"/>
  <Override PartName="/ppt/media/image12.jpeg" ContentType="image/jpeg"/>
  <Override PartName="/ppt/media/image19.png" ContentType="image/png"/>
  <Override PartName="/ppt/media/image13.jpeg" ContentType="image/jpe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6B60001-F692-4E54-9D37-2600094F2A0D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1440" cy="3393000"/>
          </a:xfrm>
          <a:prstGeom prst="rect">
            <a:avLst/>
          </a:prstGeom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040" cy="3959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4402080" y="9553680"/>
            <a:ext cx="336708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7924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657600" y="3177720"/>
            <a:ext cx="7924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771804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3657600" y="317772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7718040" y="317772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336720" y="54864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9016200" y="54864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3657600" y="317772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6336720" y="317772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9016200" y="317772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3657600" y="548640"/>
            <a:ext cx="7924320" cy="5033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7924320" cy="503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3866760" cy="503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7718040" y="548640"/>
            <a:ext cx="3866760" cy="503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26600" y="2834640"/>
            <a:ext cx="25909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7718040" y="548640"/>
            <a:ext cx="3866760" cy="503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3657600" y="317772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657600" y="548640"/>
            <a:ext cx="7924320" cy="5033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3866760" cy="503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771804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7718040" y="317772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771804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3657600" y="3177720"/>
            <a:ext cx="7924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7924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3657600" y="3177720"/>
            <a:ext cx="7924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771804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3657600" y="317772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7718040" y="317772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336720" y="54864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9016200" y="54864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3657600" y="317772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6336720" y="317772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9016200" y="317772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3657600" y="548640"/>
            <a:ext cx="7924320" cy="5033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7924320" cy="503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3866760" cy="503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7718040" y="548640"/>
            <a:ext cx="3866760" cy="503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7924320" cy="503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26600" y="2834640"/>
            <a:ext cx="25909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7718040" y="548640"/>
            <a:ext cx="3866760" cy="503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3657600" y="317772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3866760" cy="503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771804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7718040" y="317772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771804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3657600" y="3177720"/>
            <a:ext cx="7924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7924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657600" y="3177720"/>
            <a:ext cx="7924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771804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3657600" y="317772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7718040" y="317772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336720" y="54864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9016200" y="54864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3657600" y="317772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6336720" y="317772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9016200" y="317772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3657600" y="548640"/>
            <a:ext cx="7924320" cy="5033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7924320" cy="503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3866760" cy="503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7718040" y="548640"/>
            <a:ext cx="3866760" cy="503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3866760" cy="503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7718040" y="548640"/>
            <a:ext cx="3866760" cy="503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426600" y="2834640"/>
            <a:ext cx="25909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7718040" y="548640"/>
            <a:ext cx="3866760" cy="503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3657600" y="317772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3866760" cy="503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771804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7718040" y="317772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771804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3657600" y="3177720"/>
            <a:ext cx="7924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7924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3657600" y="3177720"/>
            <a:ext cx="7924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771804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3657600" y="317772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7718040" y="317772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336720" y="54864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9016200" y="54864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3657600" y="317772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6336720" y="317772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9016200" y="3177720"/>
            <a:ext cx="2551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26600" y="2834640"/>
            <a:ext cx="25909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718040" y="548640"/>
            <a:ext cx="3866760" cy="503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3657600" y="317772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3866760" cy="503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771804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718040" y="317772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26600" y="2782080"/>
            <a:ext cx="259092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65760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718040" y="548640"/>
            <a:ext cx="386676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3657600" y="3177720"/>
            <a:ext cx="7924320" cy="240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758880"/>
            <a:ext cx="3441960" cy="5329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11815920" y="758880"/>
            <a:ext cx="382320" cy="532908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762120"/>
            <a:ext cx="9139680" cy="5332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9270360" y="762120"/>
            <a:ext cx="2923560" cy="533232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0" y="720"/>
            <a:ext cx="12191760" cy="6857280"/>
          </a:xfrm>
          <a:prstGeom prst="rect">
            <a:avLst/>
          </a:prstGeom>
          <a:ln>
            <a:noFill/>
          </a:ln>
        </p:spPr>
      </p:pic>
      <p:sp>
        <p:nvSpPr>
          <p:cNvPr id="43" name="CustomShape 1"/>
          <p:cNvSpPr/>
          <p:nvPr/>
        </p:nvSpPr>
        <p:spPr>
          <a:xfrm>
            <a:off x="11815920" y="758880"/>
            <a:ext cx="382320" cy="532908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426600" y="2834640"/>
            <a:ext cx="25909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3657600" y="548640"/>
            <a:ext cx="7924320" cy="5033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11521440" y="6249240"/>
            <a:ext cx="670680" cy="608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1"/>
          <p:cNvGrpSpPr/>
          <p:nvPr/>
        </p:nvGrpSpPr>
        <p:grpSpPr>
          <a:xfrm>
            <a:off x="0" y="6217920"/>
            <a:ext cx="12458520" cy="638280"/>
            <a:chOff x="0" y="6217920"/>
            <a:chExt cx="12458520" cy="638280"/>
          </a:xfrm>
        </p:grpSpPr>
        <p:sp>
          <p:nvSpPr>
            <p:cNvPr id="84" name="CustomShape 2"/>
            <p:cNvSpPr/>
            <p:nvPr/>
          </p:nvSpPr>
          <p:spPr>
            <a:xfrm>
              <a:off x="0" y="6217920"/>
              <a:ext cx="12216960" cy="638280"/>
            </a:xfrm>
            <a:prstGeom prst="rect">
              <a:avLst/>
            </a:prstGeom>
            <a:gradFill rotWithShape="0">
              <a:gsLst>
                <a:gs pos="15000">
                  <a:schemeClr val="accent4"/>
                </a:gs>
                <a:gs pos="55000">
                  <a:srgbClr val="4b08a1"/>
                </a:gs>
              </a:gsLst>
              <a:lin ang="108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85" name="Picture 30" descr=""/>
            <p:cNvPicPr/>
            <p:nvPr/>
          </p:nvPicPr>
          <p:blipFill>
            <a:blip r:embed="rId2"/>
            <a:srcRect l="0" t="0" r="0" b="43947"/>
            <a:stretch/>
          </p:blipFill>
          <p:spPr>
            <a:xfrm>
              <a:off x="11206080" y="6283440"/>
              <a:ext cx="1252440" cy="505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-2743200" y="7560"/>
            <a:ext cx="14934960" cy="685044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-26280" y="-2160"/>
            <a:ext cx="217296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"/>
          <p:cNvSpPr/>
          <p:nvPr/>
        </p:nvSpPr>
        <p:spPr>
          <a:xfrm>
            <a:off x="9660240" y="204480"/>
            <a:ext cx="254160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Georgia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ww.circuitbasics.com/" TargetMode="External"/><Relationship Id="rId2" Type="http://schemas.openxmlformats.org/officeDocument/2006/relationships/hyperlink" Target="https://www.arduino.cc/" TargetMode="External"/><Relationship Id="rId3" Type="http://schemas.openxmlformats.org/officeDocument/2006/relationships/hyperlink" Target="https://www.raspberrypi.org/" TargetMode="External"/><Relationship Id="rId4" Type="http://schemas.openxmlformats.org/officeDocument/2006/relationships/hyperlink" Target="https://sites.google.com/site/carlferkinhoff/welcome-1" TargetMode="External"/><Relationship Id="rId5" Type="http://schemas.openxmlformats.org/officeDocument/2006/relationships/hyperlink" Target="http://hosting.astro.cornell.edu/~spifiweb/zeus2/index.html" TargetMode="External"/><Relationship Id="rId6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1069920" y="1298520"/>
            <a:ext cx="7313400" cy="325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100000"/>
              </a:lnSpc>
            </a:pPr>
            <a:r>
              <a:rPr b="0" lang="en-US" sz="3600" spc="-86" strike="noStrike">
                <a:solidFill>
                  <a:srgbClr val="ffffff"/>
                </a:solidFill>
                <a:latin typeface="Corbel"/>
                <a:ea typeface="DejaVu Sans"/>
              </a:rPr>
              <a:t>H.aHKBox Chassis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86" strike="noStrike">
                <a:solidFill>
                  <a:srgbClr val="ffffff"/>
                </a:solidFill>
                <a:latin typeface="Corbel"/>
                <a:ea typeface="DejaVu Sans"/>
              </a:rPr>
              <a:t>&amp;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86" strike="noStrike">
                <a:solidFill>
                  <a:srgbClr val="ffffff"/>
                </a:solidFill>
                <a:latin typeface="Corbel"/>
                <a:ea typeface="DejaVu Sans"/>
              </a:rPr>
              <a:t>Hardware Interface Communications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1100160" y="4670280"/>
            <a:ext cx="73134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200" spc="-1" strike="noStrike">
                <a:solidFill>
                  <a:srgbClr val="fcecd5"/>
                </a:solidFill>
                <a:latin typeface="Corbel"/>
                <a:ea typeface="DejaVu Sans"/>
              </a:rPr>
              <a:t>Adam Stammer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400" spc="-1" strike="noStrike">
                <a:solidFill>
                  <a:srgbClr val="fcecd5"/>
                </a:solidFill>
                <a:latin typeface="Corbel"/>
                <a:ea typeface="DejaVu Sans"/>
              </a:rPr>
              <a:t>Under the Direction of Dr. Carl Ferkinhoff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253080" y="1123920"/>
            <a:ext cx="2945520" cy="45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46" strike="noStrike">
                <a:solidFill>
                  <a:srgbClr val="ffffff"/>
                </a:solidFill>
                <a:latin typeface="Corbel"/>
                <a:ea typeface="DejaVu Sans"/>
              </a:rPr>
              <a:t>Backplane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46" strike="noStrike">
                <a:solidFill>
                  <a:srgbClr val="ffffff"/>
                </a:solidFill>
                <a:latin typeface="Corbel"/>
                <a:ea typeface="DejaVu Sans"/>
              </a:rPr>
              <a:t>Simplified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46" strike="noStrike">
                <a:solidFill>
                  <a:srgbClr val="ffffff"/>
                </a:solidFill>
                <a:latin typeface="Corbel"/>
                <a:ea typeface="DejaVu Sans"/>
              </a:rPr>
              <a:t>Schematic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46" strike="noStrike">
                <a:solidFill>
                  <a:srgbClr val="ffffff"/>
                </a:solidFill>
                <a:latin typeface="Corbel"/>
                <a:ea typeface="DejaVu Sans"/>
              </a:rPr>
              <a:t>Sketch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3869280" y="864000"/>
            <a:ext cx="7313400" cy="12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08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Sockets, Power, SPI, HP Signal I/O, 9 4-pin signal I/Os per card, Arduino Controller (with I2C), On board Temperature Sensors, 7-segment digit display, 5Volt and 20Volt Power, Raspberry Pi (with I2C), Interrupts from Arduino and Pi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20" name="Picture 260" descr=""/>
          <p:cNvPicPr/>
          <p:nvPr/>
        </p:nvPicPr>
        <p:blipFill>
          <a:blip r:embed="rId1"/>
          <a:stretch/>
        </p:blipFill>
        <p:spPr>
          <a:xfrm>
            <a:off x="4389120" y="2163600"/>
            <a:ext cx="6014160" cy="451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253080" y="1123920"/>
            <a:ext cx="2945520" cy="45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46" strike="noStrike">
                <a:solidFill>
                  <a:srgbClr val="ffffff"/>
                </a:solidFill>
                <a:latin typeface="Corbel"/>
                <a:ea typeface="DejaVu Sans"/>
              </a:rPr>
              <a:t>Backplane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46" strike="noStrike">
                <a:solidFill>
                  <a:srgbClr val="ffffff"/>
                </a:solidFill>
                <a:latin typeface="Corbel"/>
                <a:ea typeface="DejaVu Sans"/>
              </a:rPr>
              <a:t>Schematic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3869280" y="864000"/>
            <a:ext cx="7313400" cy="12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08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Sockets, Power, SPI, HP Signal I/O, 9 4-pin signal I/Os per card, Arduino Controller (with I2C), On board Temperature Sensors, 7-segment digit display, 5Volt and 20Volt Power, Raspberry Pi (with I2C), Interrupts from Arduino and Pi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23" name="Picture 110" descr=""/>
          <p:cNvPicPr/>
          <p:nvPr/>
        </p:nvPicPr>
        <p:blipFill>
          <a:blip r:embed="rId1"/>
          <a:stretch/>
        </p:blipFill>
        <p:spPr>
          <a:xfrm>
            <a:off x="4075920" y="1969200"/>
            <a:ext cx="6072480" cy="469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6" descr=""/>
          <p:cNvPicPr/>
          <p:nvPr/>
        </p:nvPicPr>
        <p:blipFill>
          <a:blip r:embed="rId1"/>
          <a:stretch/>
        </p:blipFill>
        <p:spPr>
          <a:xfrm>
            <a:off x="8668080" y="4790520"/>
            <a:ext cx="1703880" cy="1866600"/>
          </a:xfrm>
          <a:prstGeom prst="rect">
            <a:avLst/>
          </a:prstGeom>
          <a:ln>
            <a:noFill/>
          </a:ln>
        </p:spPr>
      </p:pic>
      <p:sp>
        <p:nvSpPr>
          <p:cNvPr id="225" name="CustomShape 1"/>
          <p:cNvSpPr/>
          <p:nvPr/>
        </p:nvSpPr>
        <p:spPr>
          <a:xfrm>
            <a:off x="253080" y="1123920"/>
            <a:ext cx="2945520" cy="45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46" strike="noStrike">
                <a:solidFill>
                  <a:srgbClr val="ffffff"/>
                </a:solidFill>
                <a:latin typeface="Corbel"/>
                <a:ea typeface="DejaVu Sans"/>
              </a:rPr>
              <a:t>Microcontrollers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46" strike="noStrike">
                <a:solidFill>
                  <a:srgbClr val="ffffff"/>
                </a:solidFill>
                <a:latin typeface="Corbel"/>
                <a:ea typeface="DejaVu Sans"/>
              </a:rPr>
              <a:t>Communication Example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6" name="Picture 2" descr=""/>
          <p:cNvPicPr/>
          <p:nvPr/>
        </p:nvPicPr>
        <p:blipFill>
          <a:blip r:embed="rId2"/>
          <a:stretch/>
        </p:blipFill>
        <p:spPr>
          <a:xfrm>
            <a:off x="3826440" y="877320"/>
            <a:ext cx="2265840" cy="1680120"/>
          </a:xfrm>
          <a:prstGeom prst="rect">
            <a:avLst/>
          </a:prstGeom>
          <a:ln>
            <a:noFill/>
          </a:ln>
        </p:spPr>
      </p:pic>
      <p:sp>
        <p:nvSpPr>
          <p:cNvPr id="227" name="CustomShape 2"/>
          <p:cNvSpPr/>
          <p:nvPr/>
        </p:nvSpPr>
        <p:spPr>
          <a:xfrm>
            <a:off x="4421160" y="1305000"/>
            <a:ext cx="1206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-200°C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8" name="Picture 3" descr=""/>
          <p:cNvPicPr/>
          <p:nvPr/>
        </p:nvPicPr>
        <p:blipFill>
          <a:blip r:embed="rId3"/>
          <a:stretch/>
        </p:blipFill>
        <p:spPr>
          <a:xfrm>
            <a:off x="7595640" y="1146600"/>
            <a:ext cx="1796040" cy="1035720"/>
          </a:xfrm>
          <a:prstGeom prst="rect">
            <a:avLst/>
          </a:prstGeom>
          <a:ln>
            <a:noFill/>
          </a:ln>
        </p:spPr>
      </p:pic>
      <p:pic>
        <p:nvPicPr>
          <p:cNvPr id="229" name="Picture 5" descr=""/>
          <p:cNvPicPr/>
          <p:nvPr/>
        </p:nvPicPr>
        <p:blipFill>
          <a:blip r:embed="rId4"/>
          <a:stretch/>
        </p:blipFill>
        <p:spPr>
          <a:xfrm>
            <a:off x="9392400" y="2927880"/>
            <a:ext cx="1746360" cy="1307160"/>
          </a:xfrm>
          <a:prstGeom prst="rect">
            <a:avLst/>
          </a:prstGeom>
          <a:ln>
            <a:noFill/>
          </a:ln>
        </p:spPr>
      </p:pic>
      <p:pic>
        <p:nvPicPr>
          <p:cNvPr id="230" name="Picture 4" descr=""/>
          <p:cNvPicPr/>
          <p:nvPr/>
        </p:nvPicPr>
        <p:blipFill>
          <a:blip r:embed="rId5"/>
          <a:stretch/>
        </p:blipFill>
        <p:spPr>
          <a:xfrm>
            <a:off x="9058320" y="51843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231" name="Picture 11" descr=""/>
          <p:cNvPicPr/>
          <p:nvPr/>
        </p:nvPicPr>
        <p:blipFill>
          <a:blip r:embed="rId6"/>
          <a:stretch/>
        </p:blipFill>
        <p:spPr>
          <a:xfrm>
            <a:off x="6645240" y="2927880"/>
            <a:ext cx="1703880" cy="1866600"/>
          </a:xfrm>
          <a:prstGeom prst="rect">
            <a:avLst/>
          </a:prstGeom>
          <a:ln>
            <a:noFill/>
          </a:ln>
        </p:spPr>
      </p:pic>
      <p:pic>
        <p:nvPicPr>
          <p:cNvPr id="232" name="Picture 4" descr=""/>
          <p:cNvPicPr/>
          <p:nvPr/>
        </p:nvPicPr>
        <p:blipFill>
          <a:blip r:embed="rId7"/>
          <a:stretch/>
        </p:blipFill>
        <p:spPr>
          <a:xfrm>
            <a:off x="3733560" y="4065840"/>
            <a:ext cx="2358360" cy="2499120"/>
          </a:xfrm>
          <a:prstGeom prst="rect">
            <a:avLst/>
          </a:prstGeom>
          <a:ln>
            <a:noFill/>
          </a:ln>
        </p:spPr>
      </p:pic>
      <p:pic>
        <p:nvPicPr>
          <p:cNvPr id="233" name="Picture 6" descr=""/>
          <p:cNvPicPr/>
          <p:nvPr/>
        </p:nvPicPr>
        <p:blipFill>
          <a:blip r:embed="rId8"/>
          <a:stretch/>
        </p:blipFill>
        <p:spPr>
          <a:xfrm>
            <a:off x="7004520" y="3026160"/>
            <a:ext cx="1180800" cy="1670400"/>
          </a:xfrm>
          <a:prstGeom prst="rect">
            <a:avLst/>
          </a:prstGeom>
          <a:ln>
            <a:noFill/>
          </a:ln>
        </p:spPr>
      </p:pic>
      <p:sp>
        <p:nvSpPr>
          <p:cNvPr id="234" name="CustomShape 3"/>
          <p:cNvSpPr/>
          <p:nvPr/>
        </p:nvSpPr>
        <p:spPr>
          <a:xfrm>
            <a:off x="7363800" y="2702880"/>
            <a:ext cx="13446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Cooler Controller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10467360" y="5802840"/>
            <a:ext cx="13446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Temperature Sensor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CustomShape 5"/>
          <p:cNvSpPr/>
          <p:nvPr/>
        </p:nvSpPr>
        <p:spPr>
          <a:xfrm>
            <a:off x="10690920" y="3773520"/>
            <a:ext cx="13446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Arduino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7" name="CustomShape 6"/>
          <p:cNvSpPr/>
          <p:nvPr/>
        </p:nvSpPr>
        <p:spPr>
          <a:xfrm>
            <a:off x="8668080" y="954720"/>
            <a:ext cx="15408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Raspberry Pi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8" name="CustomShape 7"/>
          <p:cNvSpPr/>
          <p:nvPr/>
        </p:nvSpPr>
        <p:spPr>
          <a:xfrm>
            <a:off x="4130280" y="588960"/>
            <a:ext cx="13446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Touchscreen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9" name="CustomShape 8"/>
          <p:cNvSpPr/>
          <p:nvPr/>
        </p:nvSpPr>
        <p:spPr>
          <a:xfrm>
            <a:off x="2882520" y="6205320"/>
            <a:ext cx="13446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ZEUS2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0" name="CustomShape 9"/>
          <p:cNvSpPr/>
          <p:nvPr/>
        </p:nvSpPr>
        <p:spPr>
          <a:xfrm>
            <a:off x="6093000" y="1776240"/>
            <a:ext cx="1269720" cy="2271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41" name="CustomShape 10"/>
          <p:cNvSpPr/>
          <p:nvPr/>
        </p:nvSpPr>
        <p:spPr>
          <a:xfrm rot="3163800">
            <a:off x="8898480" y="2490120"/>
            <a:ext cx="924840" cy="2271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42" name="CustomShape 11"/>
          <p:cNvSpPr/>
          <p:nvPr/>
        </p:nvSpPr>
        <p:spPr>
          <a:xfrm rot="10114200">
            <a:off x="8563320" y="3673800"/>
            <a:ext cx="578160" cy="2271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43" name="CustomShape 12"/>
          <p:cNvSpPr/>
          <p:nvPr/>
        </p:nvSpPr>
        <p:spPr>
          <a:xfrm rot="9184200">
            <a:off x="5981040" y="4584240"/>
            <a:ext cx="1269720" cy="2271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44" name="CustomShape 13"/>
          <p:cNvSpPr/>
          <p:nvPr/>
        </p:nvSpPr>
        <p:spPr>
          <a:xfrm rot="10800000">
            <a:off x="6094080" y="1454760"/>
            <a:ext cx="1269720" cy="2271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14"/>
          <p:cNvSpPr/>
          <p:nvPr/>
        </p:nvSpPr>
        <p:spPr>
          <a:xfrm rot="13920000">
            <a:off x="9346680" y="2248200"/>
            <a:ext cx="908280" cy="2271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5"/>
          <p:cNvSpPr/>
          <p:nvPr/>
        </p:nvSpPr>
        <p:spPr>
          <a:xfrm rot="17773800">
            <a:off x="9432720" y="4584240"/>
            <a:ext cx="793080" cy="2271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6"/>
          <p:cNvSpPr/>
          <p:nvPr/>
        </p:nvSpPr>
        <p:spPr>
          <a:xfrm rot="16200000">
            <a:off x="5097960" y="1735200"/>
            <a:ext cx="201240" cy="2271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48" name="CustomShape 17"/>
          <p:cNvSpPr/>
          <p:nvPr/>
        </p:nvSpPr>
        <p:spPr>
          <a:xfrm rot="5400000">
            <a:off x="4550040" y="1763280"/>
            <a:ext cx="201240" cy="2271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9" name="Picture 1" descr=""/>
          <p:cNvPicPr/>
          <p:nvPr/>
        </p:nvPicPr>
        <p:blipFill>
          <a:blip r:embed="rId9"/>
          <a:stretch/>
        </p:blipFill>
        <p:spPr>
          <a:xfrm>
            <a:off x="4050360" y="1814400"/>
            <a:ext cx="675360" cy="1580400"/>
          </a:xfrm>
          <a:prstGeom prst="rect">
            <a:avLst/>
          </a:prstGeom>
          <a:ln>
            <a:noFill/>
          </a:ln>
        </p:spPr>
      </p:pic>
      <p:sp>
        <p:nvSpPr>
          <p:cNvPr id="250" name="CustomShape 18"/>
          <p:cNvSpPr/>
          <p:nvPr/>
        </p:nvSpPr>
        <p:spPr>
          <a:xfrm>
            <a:off x="6200640" y="5604840"/>
            <a:ext cx="2231640" cy="2271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253080" y="1123920"/>
            <a:ext cx="2945520" cy="45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46" strike="noStrike">
                <a:solidFill>
                  <a:srgbClr val="ffffff"/>
                </a:solidFill>
                <a:latin typeface="Corbel"/>
                <a:ea typeface="DejaVu Sans"/>
              </a:rPr>
              <a:t>Next Steps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3869280" y="864000"/>
            <a:ext cx="7313400" cy="511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Finish Technical Guide</a:t>
            </a:r>
            <a:endParaRPr b="0" lang="en-US" sz="2000" spc="-1" strike="noStrike">
              <a:latin typeface="Arial"/>
            </a:endParaRPr>
          </a:p>
          <a:p>
            <a:pPr marL="343800" indent="-3420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Summary of Completed Work</a:t>
            </a:r>
            <a:endParaRPr b="0" lang="en-US" sz="2000" spc="-1" strike="noStrike">
              <a:latin typeface="Arial"/>
            </a:endParaRPr>
          </a:p>
          <a:p>
            <a:pPr marL="343800" indent="-3420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Guide Future Designers and End Users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Finish Backplane PCB Layout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Manufacture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Program Controllers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Capacity Tests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Design/Build Cards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253080" y="1123920"/>
            <a:ext cx="2945520" cy="45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2"/>
          <p:cNvSpPr/>
          <p:nvPr/>
        </p:nvSpPr>
        <p:spPr>
          <a:xfrm>
            <a:off x="3869280" y="864000"/>
            <a:ext cx="7313400" cy="511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"/>
          <p:cNvSpPr/>
          <p:nvPr/>
        </p:nvSpPr>
        <p:spPr>
          <a:xfrm>
            <a:off x="3601800" y="1854360"/>
            <a:ext cx="4691520" cy="28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https://www.circuitbasics.com/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https://www.arduino.cc/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https://www.raspberrypi.org/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https://sites.google.com/site/carlferkinhoff/welcome-1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(thanks Carl)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http://hosting.astro.cornell.edu/~spifiweb/zeus2/index.html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190440" y="1214280"/>
            <a:ext cx="2945520" cy="45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46" strike="noStrike">
                <a:solidFill>
                  <a:srgbClr val="ffffff"/>
                </a:solidFill>
                <a:latin typeface="Corbel"/>
                <a:ea typeface="DejaVu Sans"/>
              </a:rPr>
              <a:t>Sources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365760" y="3108960"/>
            <a:ext cx="3451320" cy="77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000" spc="-86" strike="noStrike">
                <a:solidFill>
                  <a:srgbClr val="ffffff"/>
                </a:solidFill>
                <a:latin typeface="Corbel"/>
                <a:ea typeface="DejaVu Sans"/>
              </a:rPr>
              <a:t>Motivations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74" name="Picture 225" descr=""/>
          <p:cNvPicPr/>
          <p:nvPr/>
        </p:nvPicPr>
        <p:blipFill>
          <a:blip r:embed="rId1"/>
          <a:stretch/>
        </p:blipFill>
        <p:spPr>
          <a:xfrm>
            <a:off x="3322440" y="1097640"/>
            <a:ext cx="8564760" cy="1919880"/>
          </a:xfrm>
          <a:prstGeom prst="rect">
            <a:avLst/>
          </a:prstGeom>
          <a:ln>
            <a:noFill/>
          </a:ln>
        </p:spPr>
      </p:pic>
      <p:sp>
        <p:nvSpPr>
          <p:cNvPr id="175" name="CustomShape 2"/>
          <p:cNvSpPr/>
          <p:nvPr/>
        </p:nvSpPr>
        <p:spPr>
          <a:xfrm>
            <a:off x="3817080" y="3291840"/>
            <a:ext cx="625752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Obsolete Internal Chips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Multiplexer Readout Rate Limit</a:t>
            </a: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endParaRPr b="0" lang="en-US" sz="2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Dependent On PC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253080" y="1123920"/>
            <a:ext cx="2959920" cy="45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46" strike="noStrike">
                <a:solidFill>
                  <a:srgbClr val="ffffff"/>
                </a:solidFill>
                <a:latin typeface="Corbel"/>
                <a:ea typeface="DejaVu Sans"/>
              </a:rPr>
              <a:t>Goals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3869280" y="864000"/>
            <a:ext cx="7313400" cy="511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Abstract Goals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Open Source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Modular-Card System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Cheap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Versatile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Design Steps</a:t>
            </a:r>
            <a:endParaRPr b="0" lang="en-US" sz="2000" spc="-1" strike="noStrike">
              <a:latin typeface="Arial"/>
            </a:endParaRPr>
          </a:p>
          <a:p>
            <a:pPr marL="343800" indent="-3420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SzPct val="45000"/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Prototyping Daughtercard (P-Card)</a:t>
            </a:r>
            <a:endParaRPr b="0" lang="en-US" sz="2000" spc="-1" strike="noStrike">
              <a:latin typeface="Arial"/>
            </a:endParaRPr>
          </a:p>
          <a:p>
            <a:pPr marL="343800" indent="-3420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SzPct val="45000"/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Backplane</a:t>
            </a:r>
            <a:endParaRPr b="0" lang="en-US" sz="2000" spc="-1" strike="noStrike">
              <a:latin typeface="Arial"/>
            </a:endParaRPr>
          </a:p>
          <a:p>
            <a:pPr marL="343800" indent="-3420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SzPct val="45000"/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ZEUS2 Daughtercards</a:t>
            </a:r>
            <a:endParaRPr b="0" lang="en-US" sz="2000" spc="-1" strike="noStrike">
              <a:latin typeface="Arial"/>
            </a:endParaRPr>
          </a:p>
          <a:p>
            <a:pPr marL="343800" indent="-3420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SzPct val="45000"/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Chassis and Accompanying Components</a:t>
            </a:r>
            <a:endParaRPr b="0" lang="en-US" sz="2000" spc="-1" strike="noStrike">
              <a:latin typeface="Arial"/>
            </a:endParaRPr>
          </a:p>
          <a:p>
            <a:pPr marL="343800" indent="-3420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SzPct val="45000"/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Communication Programming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609480" y="8640"/>
            <a:ext cx="109713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Trebuchet MS"/>
                <a:ea typeface="DejaVu Sans"/>
              </a:rPr>
              <a:t>Draft Model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609480" y="4368960"/>
            <a:ext cx="5200200" cy="18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ffffff"/>
                </a:solidFill>
                <a:latin typeface="Georgia"/>
                <a:ea typeface="DejaVu Sans"/>
              </a:rPr>
              <a:t>Blue = touch screen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ffffff"/>
                </a:solidFill>
                <a:latin typeface="Georgia"/>
                <a:ea typeface="DejaVu Sans"/>
              </a:rPr>
              <a:t>Black = power supply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ffffff"/>
                </a:solidFill>
                <a:latin typeface="Georgia"/>
                <a:ea typeface="DejaVu Sans"/>
              </a:rPr>
              <a:t>Grey = cooling fan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ffffff"/>
                </a:solidFill>
                <a:latin typeface="Georgia"/>
                <a:ea typeface="DejaVu Sans"/>
              </a:rPr>
              <a:t>Green = circuit boards (big is the bus, and slam are the cards)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7623360" y="6364800"/>
            <a:ext cx="38592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1" name="Picture 7" descr=""/>
          <p:cNvPicPr/>
          <p:nvPr/>
        </p:nvPicPr>
        <p:blipFill>
          <a:blip r:embed="rId1"/>
          <a:stretch/>
        </p:blipFill>
        <p:spPr>
          <a:xfrm>
            <a:off x="6301440" y="2199960"/>
            <a:ext cx="5575680" cy="3343320"/>
          </a:xfrm>
          <a:prstGeom prst="rect">
            <a:avLst/>
          </a:prstGeom>
          <a:ln>
            <a:noFill/>
          </a:ln>
        </p:spPr>
      </p:pic>
      <p:pic>
        <p:nvPicPr>
          <p:cNvPr id="182" name="Picture 8" descr=""/>
          <p:cNvPicPr/>
          <p:nvPr/>
        </p:nvPicPr>
        <p:blipFill>
          <a:blip r:embed="rId2"/>
          <a:stretch/>
        </p:blipFill>
        <p:spPr>
          <a:xfrm>
            <a:off x="251280" y="1151640"/>
            <a:ext cx="5916960" cy="309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609480" y="297000"/>
            <a:ext cx="109713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2"/>
          <p:cNvSpPr/>
          <p:nvPr/>
        </p:nvSpPr>
        <p:spPr>
          <a:xfrm>
            <a:off x="7623360" y="6364800"/>
            <a:ext cx="38592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85" name="Table 3"/>
          <p:cNvGraphicFramePr/>
          <p:nvPr/>
        </p:nvGraphicFramePr>
        <p:xfrm>
          <a:off x="95400" y="135360"/>
          <a:ext cx="12000600" cy="2606760"/>
        </p:xfrm>
        <a:graphic>
          <a:graphicData uri="http://schemas.openxmlformats.org/drawingml/2006/table">
            <a:tbl>
              <a:tblPr/>
              <a:tblGrid>
                <a:gridCol w="2252520"/>
                <a:gridCol w="1762560"/>
                <a:gridCol w="1733760"/>
                <a:gridCol w="2934000"/>
                <a:gridCol w="2210760"/>
                <a:gridCol w="1107360"/>
              </a:tblGrid>
              <a:tr h="648360">
                <a:tc>
                  <a:txBody>
                    <a:bodyPr lIns="79920" rIns="7992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Device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Processor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RAM/</a:t>
                      </a:r>
                      <a:br/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Storage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Other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Software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Ref.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</a:tr>
              <a:tr h="1033920">
                <a:tc>
                  <a:txBody>
                    <a:bodyPr lIns="79920" rIns="7992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Raspberry Pi 3</a:t>
                      </a:r>
                      <a:br/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$39.95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64-bit</a:t>
                      </a:r>
                      <a:br/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1.2 GHz ARM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1 GB/ 32GB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40GPIO, SPI, I2C, HDMI, 4 - USB, Ethernet, Serial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Debian Linux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[5]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</a:tr>
              <a:tr h="924840">
                <a:tc>
                  <a:txBody>
                    <a:bodyPr lIns="79920" rIns="7992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Teensy 3.2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$19.80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72 MHz ARM Cortex-M4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64KB/ 256 KB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34 GPIO, 21 ADC (13-Bit), Serial (3), SPI, I2C (2),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Arduino IDE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[6]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</a:tr>
            </a:tbl>
          </a:graphicData>
        </a:graphic>
      </p:graphicFrame>
      <p:grpSp>
        <p:nvGrpSpPr>
          <p:cNvPr id="186" name="Group 4"/>
          <p:cNvGrpSpPr/>
          <p:nvPr/>
        </p:nvGrpSpPr>
        <p:grpSpPr>
          <a:xfrm>
            <a:off x="478080" y="3242520"/>
            <a:ext cx="11203560" cy="2785320"/>
            <a:chOff x="478080" y="3242520"/>
            <a:chExt cx="11203560" cy="2785320"/>
          </a:xfrm>
        </p:grpSpPr>
        <p:sp>
          <p:nvSpPr>
            <p:cNvPr id="187" name="CustomShape 5"/>
            <p:cNvSpPr/>
            <p:nvPr/>
          </p:nvSpPr>
          <p:spPr>
            <a:xfrm>
              <a:off x="478080" y="3242520"/>
              <a:ext cx="11203560" cy="2785320"/>
            </a:xfrm>
            <a:prstGeom prst="roundRect">
              <a:avLst>
                <a:gd name="adj" fmla="val 12030"/>
              </a:avLst>
            </a:prstGeom>
            <a:ln w="85680"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pic>
          <p:nvPicPr>
            <p:cNvPr id="188" name="Picture 2" descr=""/>
            <p:cNvPicPr/>
            <p:nvPr/>
          </p:nvPicPr>
          <p:blipFill>
            <a:blip r:embed="rId1"/>
            <a:stretch/>
          </p:blipFill>
          <p:spPr>
            <a:xfrm>
              <a:off x="951480" y="3353400"/>
              <a:ext cx="5127480" cy="2238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9" name="Picture 4" descr=""/>
            <p:cNvPicPr/>
            <p:nvPr/>
          </p:nvPicPr>
          <p:blipFill>
            <a:blip r:embed="rId2"/>
            <a:stretch/>
          </p:blipFill>
          <p:spPr>
            <a:xfrm>
              <a:off x="7415640" y="3242520"/>
              <a:ext cx="3639240" cy="24606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0" name="CustomShape 6"/>
          <p:cNvSpPr/>
          <p:nvPr/>
        </p:nvSpPr>
        <p:spPr>
          <a:xfrm>
            <a:off x="2237760" y="5688360"/>
            <a:ext cx="1097136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Similar cases and cards as the H.aHK Box as found commercially.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253080" y="1123920"/>
            <a:ext cx="2945520" cy="45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46" strike="noStrike">
                <a:solidFill>
                  <a:srgbClr val="ffffff"/>
                </a:solidFill>
                <a:latin typeface="Corbel"/>
                <a:ea typeface="DejaVu Sans"/>
              </a:rPr>
              <a:t>Sockets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869280" y="864000"/>
            <a:ext cx="7313400" cy="101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08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60 Pins @ 2 Amps and 4 High Current Pins @ 20 Amps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3" name="Picture 247" descr=""/>
          <p:cNvPicPr/>
          <p:nvPr/>
        </p:nvPicPr>
        <p:blipFill>
          <a:blip r:embed="rId1"/>
          <a:stretch/>
        </p:blipFill>
        <p:spPr>
          <a:xfrm>
            <a:off x="7772400" y="1920240"/>
            <a:ext cx="3675960" cy="2756520"/>
          </a:xfrm>
          <a:prstGeom prst="rect">
            <a:avLst/>
          </a:prstGeom>
          <a:ln>
            <a:noFill/>
          </a:ln>
        </p:spPr>
      </p:pic>
      <p:pic>
        <p:nvPicPr>
          <p:cNvPr id="194" name="Picture 248" descr=""/>
          <p:cNvPicPr/>
          <p:nvPr/>
        </p:nvPicPr>
        <p:blipFill>
          <a:blip r:embed="rId2"/>
          <a:stretch/>
        </p:blipFill>
        <p:spPr>
          <a:xfrm>
            <a:off x="3749040" y="1920240"/>
            <a:ext cx="3656880" cy="274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253080" y="1123920"/>
            <a:ext cx="2945520" cy="45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46" strike="noStrike">
                <a:solidFill>
                  <a:srgbClr val="ffffff"/>
                </a:solidFill>
                <a:latin typeface="Corbel"/>
                <a:ea typeface="DejaVu Sans"/>
              </a:rPr>
              <a:t>Prototyping Card (P-Card)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46" strike="noStrike">
                <a:solidFill>
                  <a:srgbClr val="ffffff"/>
                </a:solidFill>
                <a:latin typeface="Corbel"/>
                <a:ea typeface="DejaVu Sans"/>
              </a:rPr>
              <a:t>Sketch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4206240" y="352080"/>
            <a:ext cx="7313400" cy="101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08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Male Socket, Female Socket, Breadboard, High Power Banana Jacks, Double Length For Easy Access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7" name="Picture 244" descr=""/>
          <p:cNvPicPr/>
          <p:nvPr/>
        </p:nvPicPr>
        <p:blipFill>
          <a:blip r:embed="rId1"/>
          <a:stretch/>
        </p:blipFill>
        <p:spPr>
          <a:xfrm>
            <a:off x="4480560" y="1292760"/>
            <a:ext cx="6492240" cy="501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3869280" y="864000"/>
            <a:ext cx="7313400" cy="101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08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Male Socket, Female Socket, Breadboard, High Power Banana Jacks, Double Length For Easy Access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4578480" y="1732320"/>
            <a:ext cx="6028560" cy="475992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253080" y="1123920"/>
            <a:ext cx="2945520" cy="45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46" strike="noStrike">
                <a:solidFill>
                  <a:srgbClr val="ffffff"/>
                </a:solidFill>
                <a:latin typeface="Corbel"/>
                <a:ea typeface="DejaVu Sans"/>
              </a:rPr>
              <a:t>Prototyping Card (P-Card)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46" strike="noStrike">
                <a:solidFill>
                  <a:srgbClr val="ffffff"/>
                </a:solidFill>
                <a:latin typeface="Corbel"/>
                <a:ea typeface="DejaVu Sans"/>
              </a:rPr>
              <a:t>Sketch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1371600" y="1895400"/>
            <a:ext cx="9083160" cy="2763720"/>
          </a:xfrm>
          <a:prstGeom prst="rect">
            <a:avLst/>
          </a:prstGeom>
          <a:ln>
            <a:noFill/>
          </a:ln>
        </p:spPr>
      </p:pic>
      <p:sp>
        <p:nvSpPr>
          <p:cNvPr id="202" name="TextShape 1"/>
          <p:cNvSpPr txBox="1"/>
          <p:nvPr/>
        </p:nvSpPr>
        <p:spPr>
          <a:xfrm>
            <a:off x="1293120" y="351000"/>
            <a:ext cx="24688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Ground Jumpers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1280160" y="4937760"/>
            <a:ext cx="2560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High Power 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TextShape 3"/>
          <p:cNvSpPr txBox="1"/>
          <p:nvPr/>
        </p:nvSpPr>
        <p:spPr>
          <a:xfrm>
            <a:off x="1280160" y="82296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IO Channel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TextShape 4"/>
          <p:cNvSpPr txBox="1"/>
          <p:nvPr/>
        </p:nvSpPr>
        <p:spPr>
          <a:xfrm>
            <a:off x="1280160" y="1280160"/>
            <a:ext cx="2560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High Power Output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TextShape 5"/>
          <p:cNvSpPr txBox="1"/>
          <p:nvPr/>
        </p:nvSpPr>
        <p:spPr>
          <a:xfrm>
            <a:off x="1280160" y="5394960"/>
            <a:ext cx="2284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Low Power Jumpers</a:t>
            </a:r>
            <a:endParaRPr b="0" lang="en-US" sz="1800" spc="-1" strike="noStrike">
              <a:latin typeface="Arial"/>
            </a:endParaRPr>
          </a:p>
        </p:txBody>
      </p:sp>
      <p:cxnSp>
        <p:nvCxnSpPr>
          <p:cNvPr id="207" name="Line 6"/>
          <p:cNvCxnSpPr>
            <a:stCxn id="203" idx="1"/>
          </p:cNvCxnSpPr>
          <p:nvPr/>
        </p:nvCxnSpPr>
        <p:spPr>
          <a:xfrm flipV="1">
            <a:off x="1280160" y="4325400"/>
            <a:ext cx="62280" cy="785880"/>
          </a:xfrm>
          <a:prstGeom prst="curved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08" name="Line 7"/>
          <p:cNvCxnSpPr>
            <a:stCxn id="206" idx="1"/>
          </p:cNvCxnSpPr>
          <p:nvPr/>
        </p:nvCxnSpPr>
        <p:spPr>
          <a:xfrm flipV="1">
            <a:off x="1280160" y="3684240"/>
            <a:ext cx="91800" cy="1884240"/>
          </a:xfrm>
          <a:prstGeom prst="curved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09" name="Line 8"/>
          <p:cNvCxnSpPr>
            <a:stCxn id="205" idx="1"/>
          </p:cNvCxnSpPr>
          <p:nvPr/>
        </p:nvCxnSpPr>
        <p:spPr>
          <a:xfrm>
            <a:off x="1280160" y="1453320"/>
            <a:ext cx="53640" cy="767880"/>
          </a:xfrm>
          <a:prstGeom prst="curved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10" name="Line 9"/>
          <p:cNvCxnSpPr>
            <a:stCxn id="204" idx="1"/>
          </p:cNvCxnSpPr>
          <p:nvPr/>
        </p:nvCxnSpPr>
        <p:spPr>
          <a:xfrm>
            <a:off x="1280160" y="996120"/>
            <a:ext cx="62280" cy="1766520"/>
          </a:xfrm>
          <a:prstGeom prst="curved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11" name="Line 10"/>
          <p:cNvCxnSpPr>
            <a:stCxn id="202" idx="1"/>
          </p:cNvCxnSpPr>
          <p:nvPr/>
        </p:nvCxnSpPr>
        <p:spPr>
          <a:xfrm>
            <a:off x="1293120" y="524160"/>
            <a:ext cx="49320" cy="2671560"/>
          </a:xfrm>
          <a:prstGeom prst="curved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sp>
        <p:nvSpPr>
          <p:cNvPr id="212" name="TextShape 11"/>
          <p:cNvSpPr txBox="1"/>
          <p:nvPr/>
        </p:nvSpPr>
        <p:spPr>
          <a:xfrm>
            <a:off x="5669280" y="723240"/>
            <a:ext cx="1005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Sockets</a:t>
            </a:r>
            <a:endParaRPr b="0" lang="en-US" sz="1800" spc="-1" strike="noStrike">
              <a:latin typeface="Arial"/>
            </a:endParaRPr>
          </a:p>
        </p:txBody>
      </p:sp>
      <p:cxnSp>
        <p:nvCxnSpPr>
          <p:cNvPr id="213" name="Line 12"/>
          <p:cNvCxnSpPr>
            <a:stCxn id="212" idx="2"/>
          </p:cNvCxnSpPr>
          <p:nvPr/>
        </p:nvCxnSpPr>
        <p:spPr>
          <a:xfrm flipH="1">
            <a:off x="2103480" y="1069560"/>
            <a:ext cx="4069080" cy="740520"/>
          </a:xfrm>
          <a:prstGeom prst="curved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14" name="Line 13"/>
          <p:cNvCxnSpPr>
            <a:stCxn id="212" idx="2"/>
          </p:cNvCxnSpPr>
          <p:nvPr/>
        </p:nvCxnSpPr>
        <p:spPr>
          <a:xfrm>
            <a:off x="6172200" y="1069560"/>
            <a:ext cx="3972240" cy="748440"/>
          </a:xfrm>
          <a:prstGeom prst="curved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sp>
        <p:nvSpPr>
          <p:cNvPr id="215" name="TextShape 14"/>
          <p:cNvSpPr txBox="1"/>
          <p:nvPr/>
        </p:nvSpPr>
        <p:spPr>
          <a:xfrm>
            <a:off x="6766560" y="5029200"/>
            <a:ext cx="2834640" cy="64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         </a:t>
            </a:r>
            <a:r>
              <a:rPr b="0" lang="en-US" sz="1800" spc="-1" strike="noStrike">
                <a:latin typeface="Arial"/>
              </a:rPr>
              <a:t>Space For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Solderless Breadboard(s)</a:t>
            </a:r>
            <a:endParaRPr b="0" lang="en-US" sz="1800" spc="-1" strike="noStrike">
              <a:latin typeface="Arial"/>
            </a:endParaRPr>
          </a:p>
        </p:txBody>
      </p:sp>
      <p:cxnSp>
        <p:nvCxnSpPr>
          <p:cNvPr id="216" name="Line 15"/>
          <p:cNvCxnSpPr>
            <a:stCxn id="215" idx="1"/>
            <a:endCxn id="201" idx="2"/>
          </p:cNvCxnSpPr>
          <p:nvPr/>
        </p:nvCxnSpPr>
        <p:spPr>
          <a:xfrm flipH="1" flipV="1">
            <a:off x="5913000" y="4659120"/>
            <a:ext cx="853920" cy="690480"/>
          </a:xfrm>
          <a:prstGeom prst="curved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sp>
        <p:nvSpPr>
          <p:cNvPr id="217" name="TextShape 16"/>
          <p:cNvSpPr txBox="1"/>
          <p:nvPr/>
        </p:nvSpPr>
        <p:spPr>
          <a:xfrm>
            <a:off x="457200" y="6400800"/>
            <a:ext cx="47548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P-Card PCB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2917</TotalTime>
  <Application>LibreOffice/6.0.1.1$Windows_X86_64 LibreOffice_project/60bfb1526849283ce2491346ed2aa51c465abfe6</Application>
  <Words>925</Words>
  <Paragraphs>237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2019-07-31T17:16:17Z</dcterms:created>
  <dc:creator>Adam Stammer</dc:creator>
  <dc:description/>
  <dc:language>en-US</dc:language>
  <cp:lastModifiedBy/>
  <dcterms:modified xsi:type="dcterms:W3CDTF">2020-08-05T22:05:27Z</dcterms:modified>
  <cp:revision>52</cp:revision>
  <dc:subject/>
  <dc:title>H.aCKBox Chassis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29</vt:i4>
  </property>
</Properties>
</file>